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16" r:id="rId6"/>
    <p:sldMasterId id="2147483740" r:id="rId7"/>
    <p:sldMasterId id="2147483761" r:id="rId8"/>
    <p:sldMasterId id="2147483778" r:id="rId9"/>
  </p:sldMasterIdLst>
  <p:notesMasterIdLst>
    <p:notesMasterId r:id="rId29"/>
  </p:notesMasterIdLst>
  <p:sldIdLst>
    <p:sldId id="260" r:id="rId10"/>
    <p:sldId id="323" r:id="rId11"/>
    <p:sldId id="324" r:id="rId12"/>
    <p:sldId id="320" r:id="rId13"/>
    <p:sldId id="325" r:id="rId14"/>
    <p:sldId id="326" r:id="rId15"/>
    <p:sldId id="329" r:id="rId16"/>
    <p:sldId id="328" r:id="rId17"/>
    <p:sldId id="316" r:id="rId18"/>
    <p:sldId id="257" r:id="rId19"/>
    <p:sldId id="258" r:id="rId20"/>
    <p:sldId id="317" r:id="rId21"/>
    <p:sldId id="318" r:id="rId22"/>
    <p:sldId id="262" r:id="rId23"/>
    <p:sldId id="321" r:id="rId24"/>
    <p:sldId id="322" r:id="rId25"/>
    <p:sldId id="330" r:id="rId26"/>
    <p:sldId id="331" r:id="rId27"/>
    <p:sldId id="332" r:id="rId28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FD69757-F153-4192-B62E-9293614E9DED}">
          <p14:sldIdLst>
            <p14:sldId id="260"/>
            <p14:sldId id="323"/>
            <p14:sldId id="324"/>
            <p14:sldId id="320"/>
            <p14:sldId id="325"/>
            <p14:sldId id="326"/>
            <p14:sldId id="329"/>
            <p14:sldId id="328"/>
            <p14:sldId id="316"/>
            <p14:sldId id="257"/>
            <p14:sldId id="258"/>
            <p14:sldId id="317"/>
            <p14:sldId id="318"/>
            <p14:sldId id="262"/>
            <p14:sldId id="321"/>
            <p14:sldId id="322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현도" initials="이" lastIdx="1" clrIdx="0">
    <p:extLst>
      <p:ext uri="{19B8F6BF-5375-455C-9EA6-DF929625EA0E}">
        <p15:presenceInfo xmlns:p15="http://schemas.microsoft.com/office/powerpoint/2012/main" userId="이현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1900FF"/>
    <a:srgbClr val="FFFFFF"/>
    <a:srgbClr val="404040"/>
    <a:srgbClr val="818181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8" autoAdjust="0"/>
    <p:restoredTop sz="93585" autoAdjust="0"/>
  </p:normalViewPr>
  <p:slideViewPr>
    <p:cSldViewPr snapToGrid="0">
      <p:cViewPr varScale="1">
        <p:scale>
          <a:sx n="104" d="100"/>
          <a:sy n="104" d="100"/>
        </p:scale>
        <p:origin x="57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CE1D4-EB86-46C6-95E7-2ABAA54CEF81}" type="datetimeFigureOut">
              <a:rPr lang="ko-KR" altLang="en-US" smtClean="0"/>
              <a:pPr/>
              <a:t>2022-06-05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2A216-7BA4-4A4F-8DAE-BEBF96D55E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9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57A5C-B0A2-4AA8-8D80-50F9735D04B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5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239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85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26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7514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95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753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35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165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822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41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856651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010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25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75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35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17378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12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932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630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52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6415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2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86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473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38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16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253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61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9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010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175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4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473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77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82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21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1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72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406E8E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92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623392" y="6313762"/>
            <a:ext cx="2784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b="1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000" dirty="0">
              <a:solidFill>
                <a:srgbClr val="1F497D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624418" y="1052514"/>
            <a:ext cx="10957983" cy="5113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01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37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7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3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799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27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680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166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55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92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72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022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567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079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그림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0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44451"/>
            <a:ext cx="98213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-26988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2284" y="1268414"/>
            <a:ext cx="10363200" cy="777875"/>
          </a:xfrm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lvl1pPr algn="ctr">
              <a:lnSpc>
                <a:spcPct val="90000"/>
              </a:lnSpc>
              <a:defRPr sz="5000">
                <a:solidFill>
                  <a:srgbClr val="274C6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71133" y="2492376"/>
            <a:ext cx="8534400" cy="555625"/>
          </a:xfrm>
          <a:ln w="28575" algn="ctr"/>
          <a:effectLst>
            <a:outerShdw dist="17961" dir="2700000" algn="ctr" rotWithShape="0">
              <a:schemeClr val="bg1"/>
            </a:outerShdw>
          </a:effectLst>
        </p:spPr>
        <p:txBody>
          <a:bodyPr tIns="118800" bIns="118800" anchorCtr="1">
            <a:spAutoFit/>
          </a:bodyPr>
          <a:lstStyle>
            <a:lvl1pPr marL="0" indent="0" algn="ctr">
              <a:lnSpc>
                <a:spcPct val="130000"/>
              </a:lnSpc>
              <a:spcBef>
                <a:spcPct val="50000"/>
              </a:spcBef>
              <a:buFontTx/>
              <a:buNone/>
              <a:defRPr sz="16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ea typeface="Arial"/>
              </a:defRPr>
            </a:lvl1pPr>
          </a:lstStyle>
          <a:p>
            <a:pPr defTabSz="457200" latinLnBrk="0"/>
            <a:r>
              <a:rPr lang="fr-FR"/>
              <a:t>© 2011, SNU CSE Biointelligence Lab., http://bi.snu.ac.kr</a:t>
            </a:r>
            <a:endParaRPr lang="en-US" dirty="0"/>
          </a:p>
        </p:txBody>
      </p:sp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23084" y="5244"/>
            <a:ext cx="1295361" cy="45155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5503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33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03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22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116418" y="44451"/>
            <a:ext cx="11465983" cy="6081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853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26CA9-51FC-564E-93E5-96C3E7D4332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60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6950A-7895-BA48-B229-0C34631DDC2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612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266825"/>
            <a:ext cx="10363200" cy="1809750"/>
          </a:xfrm>
          <a:prstGeom prst="roundRect">
            <a:avLst/>
          </a:prstGeom>
          <a:solidFill>
            <a:schemeClr val="tx2">
              <a:lumMod val="50000"/>
              <a:alpha val="82000"/>
            </a:schemeClr>
          </a:solidFill>
        </p:spPr>
        <p:txBody>
          <a:bodyPr anchor="ctr"/>
          <a:lstStyle>
            <a:lvl1pPr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318000"/>
            <a:ext cx="8534400" cy="13208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12103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83008" y="2750589"/>
            <a:ext cx="7580289" cy="658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 lIns="252000" rIns="180000" anchor="ctr">
            <a:normAutofit/>
          </a:bodyPr>
          <a:lstStyle>
            <a:lvl1pPr algn="l">
              <a:defRPr lang="ko-KR" altLang="en-US" sz="2400" b="1" kern="1200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 algn="l">
              <a:lnSpc>
                <a:spcPct val="120000"/>
              </a:lnSpc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753456" y="2739430"/>
            <a:ext cx="1172632" cy="669361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80000" rIns="180000" anchor="ctr"/>
          <a:lstStyle>
            <a:lvl1pPr marL="0" indent="0" algn="ctr">
              <a:buNone/>
              <a:defRPr lang="ko-KR" altLang="en-US" sz="2800" b="1" kern="12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08398020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맑은 고딕" pitchFamily="50" charset="-127"/>
              <a:buChar char="•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2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382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1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81355" y="2121432"/>
            <a:ext cx="11626524" cy="4414666"/>
          </a:xfrm>
          <a:prstGeom prst="roundRect">
            <a:avLst>
              <a:gd name="adj" fmla="val 3099"/>
            </a:avLst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/>
          <a:p>
            <a:pPr marL="180975" indent="-180975" fontAlgn="base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kumimoji="1" lang="ko-KR" altLang="en-US" sz="1200" b="1" dirty="0" err="1">
              <a:solidFill>
                <a:srgbClr val="1F497D">
                  <a:lumMod val="5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53516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2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6187755" y="2326201"/>
            <a:ext cx="572012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73575" y="2074151"/>
            <a:ext cx="5347939" cy="410400"/>
          </a:xfrm>
          <a:prstGeom prst="roundRect">
            <a:avLst>
              <a:gd name="adj" fmla="val 23630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4" y="2324098"/>
            <a:ext cx="5720861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6" y="2074153"/>
            <a:ext cx="5392616" cy="409575"/>
          </a:xfrm>
          <a:prstGeom prst="roundRect">
            <a:avLst>
              <a:gd name="adj" fmla="val 23644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5553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514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3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212925" y="2314575"/>
            <a:ext cx="376615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4388405" y="2074151"/>
            <a:ext cx="3411692" cy="410400"/>
          </a:xfrm>
          <a:prstGeom prst="roundRect">
            <a:avLst>
              <a:gd name="adj" fmla="val 25951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6" y="2312466"/>
            <a:ext cx="3766153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7" y="2074153"/>
            <a:ext cx="3411416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6"/>
          </p:nvPr>
        </p:nvSpPr>
        <p:spPr>
          <a:xfrm>
            <a:off x="8155470" y="2312466"/>
            <a:ext cx="3763969" cy="4212000"/>
          </a:xfrm>
          <a:prstGeom prst="roundRect">
            <a:avLst>
              <a:gd name="adj" fmla="val 4209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/>
            </a:lvl1pPr>
            <a:lvl2pPr marL="266700" indent="-85725">
              <a:spcBef>
                <a:spcPts val="300"/>
              </a:spcBef>
              <a:buFont typeface="Arial" panose="020B0604020202020204" pitchFamily="34" charset="0"/>
              <a:buChar char="-"/>
              <a:tabLst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8331609" y="2074152"/>
            <a:ext cx="3411692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소주제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51892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453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67278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85" y="96846"/>
            <a:ext cx="11539416" cy="49053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V="1">
            <a:off x="0" y="1"/>
            <a:ext cx="12192000" cy="62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438636" y="6574258"/>
            <a:ext cx="1727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8497848-2C08-4F0B-94E8-BA68C2479B37}" type="slidenum">
              <a:rPr kumimoji="1" lang="en-US" altLang="ko-KR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kumimoji="1" lang="en-US" altLang="ko-KR" sz="1200" dirty="0">
                <a:solidFill>
                  <a:prstClr val="black"/>
                </a:solidFill>
              </a:rPr>
              <a:t>/713</a:t>
            </a:r>
            <a:endParaRPr kumimoji="1"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563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35363" y="799642"/>
            <a:ext cx="11617291" cy="1189496"/>
          </a:xfrm>
          <a:prstGeom prst="rect">
            <a:avLst/>
          </a:prstGeom>
        </p:spPr>
        <p:txBody>
          <a:bodyPr tIns="0">
            <a:noAutofit/>
          </a:bodyPr>
          <a:lstStyle>
            <a:lvl1pPr marL="266700" marR="0" indent="-26670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>
                <a:srgbClr val="002060"/>
              </a:buClr>
              <a:buSzPct val="100000"/>
              <a:buFont typeface="Wingdings" pitchFamily="2" charset="2"/>
              <a:buBlip>
                <a:blip r:embed="rId2"/>
              </a:buBlip>
              <a:tabLst>
                <a:tab pos="361950" algn="l"/>
              </a:tabLst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6223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714375" indent="-1524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400">
                <a:latin typeface="맑은 고딕" pitchFamily="50" charset="-127"/>
                <a:ea typeface="맑은 고딕" pitchFamily="50" charset="-127"/>
              </a:defRPr>
            </a:lvl4pPr>
            <a:lvl5pPr marL="898525" indent="-144463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marL="266700" indent="-266700" eaLnBrk="0" latinLnBrk="0" hangingPunct="0">
              <a:lnSpc>
                <a:spcPct val="140000"/>
              </a:lnSpc>
              <a:buSzPct val="100000"/>
              <a:buBlip>
                <a:blip r:embed="rId2"/>
              </a:buBlip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첫째 수준</a:t>
            </a:r>
            <a:endParaRPr lang="en-US" altLang="ko-KR" b="1" kern="0" dirty="0">
              <a:solidFill>
                <a:srgbClr val="000000"/>
              </a:solidFill>
              <a:latin typeface="+mn-ea"/>
              <a:sym typeface="Wingdings" pitchFamily="2" charset="2"/>
            </a:endParaRP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9348" y="76529"/>
            <a:ext cx="11952651" cy="432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ko-KR" altLang="en-US" sz="28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8528"/>
            <a:ext cx="12192000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925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"/>
            <a:ext cx="10972800" cy="6889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48080"/>
            <a:ext cx="3860800" cy="309961"/>
          </a:xfrm>
          <a:prstGeom prst="rect">
            <a:avLst/>
          </a:prstGeom>
          <a:ln/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altLang="ko-KR">
                <a:solidFill>
                  <a:prstClr val="white"/>
                </a:solidFill>
              </a:rPr>
              <a:t>© 2011, SNU CSE Biointelligence Lab., http://bi.snu.ac.kr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074400" y="6572250"/>
            <a:ext cx="1117600" cy="285750"/>
          </a:xfrm>
          <a:prstGeom prst="rect">
            <a:avLst/>
          </a:prstGeom>
          <a:ln/>
        </p:spPr>
        <p:txBody>
          <a:bodyPr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2BD7BC-F3DC-4EB2-A4FE-CFF88F07A537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r>
              <a:rPr lang="en-US" altLang="ko-KR" dirty="0">
                <a:solidFill>
                  <a:prstClr val="white"/>
                </a:solidFill>
              </a:rPr>
              <a:t>/9</a:t>
            </a:r>
          </a:p>
        </p:txBody>
      </p:sp>
    </p:spTree>
    <p:extLst>
      <p:ext uri="{BB962C8B-B14F-4D97-AF65-F5344CB8AC3E}">
        <p14:creationId xmlns:p14="http://schemas.microsoft.com/office/powerpoint/2010/main" val="23132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72008"/>
            <a:ext cx="1185664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654067"/>
            <a:ext cx="12192000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97428"/>
            <a:ext cx="3860800" cy="260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 altLang="ko-KR" sz="1000" b="1">
                <a:solidFill>
                  <a:prstClr val="black">
                    <a:lumMod val="50000"/>
                    <a:lumOff val="50000"/>
                  </a:prstClr>
                </a:solidFill>
              </a:rPr>
              <a:t>© 2011, SNU CSE Biointelligence Lab., http://bi.snu.ac.kr</a:t>
            </a:r>
            <a:endParaRPr lang="ko-KR" altLang="en-US" sz="1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68341" y="6636967"/>
            <a:ext cx="28448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1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3C1DCE2-4D21-44AB-9453-C8AF4ED5D6B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/20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39349" y="764724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1"/>
              </a:buClr>
              <a:buFont typeface="맑은 고딕" pitchFamily="50" charset="-127"/>
              <a:buChar char="□"/>
              <a:defRPr sz="2000" b="1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0807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 dirty="0"/>
              <a:t>© 2011, SNU CSE Biointelligence Lab., http://bi.snu.ac.kr</a:t>
            </a: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AECB7B-11DC-4528-9C77-B4AF5777871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44439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0058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5205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113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" y="1268760"/>
            <a:ext cx="555853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68760"/>
            <a:ext cx="563422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135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268760"/>
            <a:ext cx="556861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0" y="1916832"/>
            <a:ext cx="5568619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1268760"/>
            <a:ext cx="564024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012" y="1916832"/>
            <a:ext cx="5640245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393047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490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1107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97029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4874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065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019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019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58613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68525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9.jpeg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10.jpeg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7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62.xml"/><Relationship Id="rId9" Type="http://schemas.microsoft.com/office/2007/relationships/hdphoto" Target="../media/hdphoto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50" y="6525345"/>
            <a:ext cx="3042636" cy="332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 dirty="0"/>
              <a:t>© 2017 </a:t>
            </a:r>
            <a:r>
              <a:rPr lang="ko-KR" altLang="en-US" dirty="0"/>
              <a:t>장교수의 딥러닝 </a:t>
            </a:r>
            <a:r>
              <a:rPr lang="en-US" altLang="ko-KR" dirty="0"/>
              <a:t>Chapter 1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5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1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52737"/>
            <a:ext cx="109728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31637" y="6356351"/>
            <a:ext cx="6048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648395" y="6356351"/>
            <a:ext cx="1934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5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0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>
            <a:lumMod val="50000"/>
          </a:schemeClr>
        </a:buClr>
        <a:buFont typeface="Wingdings" panose="05000000000000000000" pitchFamily="2" charset="2"/>
        <a:buChar char="v"/>
        <a:defRPr sz="2600" b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3" descr="01_main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0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" y="4"/>
            <a:ext cx="8556273" cy="7143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74499" y="4"/>
            <a:ext cx="355372" cy="714375"/>
          </a:xfrm>
          <a:prstGeom prst="rect">
            <a:avLst/>
          </a:prstGeom>
          <a:solidFill>
            <a:srgbClr val="1F5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8095" y="4"/>
            <a:ext cx="164019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30338" y="4"/>
            <a:ext cx="902100" cy="714375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29142" y="649482"/>
            <a:ext cx="2711541" cy="64896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97" y="214281"/>
            <a:ext cx="1877743" cy="2228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12605" y="65019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56" descr="#14-바닥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3214688"/>
            <a:ext cx="12192000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44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림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16417" y="44450"/>
            <a:ext cx="10972800" cy="579438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908050"/>
            <a:ext cx="11055349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5353051" y="6572250"/>
            <a:ext cx="1488016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- </a:t>
            </a:r>
            <a:fld id="{8C4D63D7-0C48-3D48-8BA7-A551C90D93EE}" type="slidenum">
              <a:rPr lang="en-US" altLang="ko-KR" sz="1000" smtClean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pPr algn="ctr"/>
              <a:t>‹#›</a:t>
            </a:fld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 -</a:t>
            </a:r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6524626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13549" y="6478786"/>
            <a:ext cx="1029545" cy="35889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9146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</p:sldLayoutIdLst>
  <p:hf hdr="0" ftr="0" dt="0"/>
  <p:txStyles>
    <p:titleStyle>
      <a:lvl1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HY헤드라인M" charset="0"/>
        </a:defRPr>
      </a:lvl1pPr>
      <a:lvl2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2pPr>
      <a:lvl3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3pPr>
      <a:lvl4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4pPr>
      <a:lvl5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5pPr>
      <a:lvl6pPr marL="4572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Blip>
          <a:blip r:embed="rId12"/>
        </a:buBlip>
        <a:defRPr kumimoji="1" sz="2400">
          <a:solidFill>
            <a:schemeClr val="tx1"/>
          </a:solidFill>
          <a:latin typeface="+mn-lt"/>
          <a:ea typeface="Arial"/>
          <a:cs typeface="Arial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Arial"/>
          <a:cs typeface="Arial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Arial"/>
          <a:cs typeface="Arial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Arial"/>
          <a:cs typeface="Arial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Arial"/>
          <a:cs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6"/>
          <p:cNvSpPr>
            <a:spLocks noChangeArrowheads="1"/>
          </p:cNvSpPr>
          <p:nvPr/>
        </p:nvSpPr>
        <p:spPr bwMode="black">
          <a:xfrm>
            <a:off x="4079775" y="6483426"/>
            <a:ext cx="3127229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355" tIns="33677" rIns="67355" bIns="33677">
            <a:spAutoFit/>
          </a:bodyPr>
          <a:lstStyle/>
          <a:p>
            <a:pPr defTabSz="6731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© 20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14</a:t>
            </a: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Software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Research Center, Samsung</a:t>
            </a:r>
            <a:endParaRPr lang="en-US" altLang="en-US" sz="1100" b="1" dirty="0">
              <a:solidFill>
                <a:prstClr val="white">
                  <a:lumMod val="65000"/>
                </a:prstClr>
              </a:solidFill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113063" y="6602071"/>
            <a:ext cx="1002740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7355" tIns="33677" rIns="67355" bIns="33677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2E963571-07F4-403C-B728-654AA7503A0C}" type="slidenum">
              <a:rPr lang="ko-KR" altLang="en-US" sz="1100" b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99065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7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5440" y="1268760"/>
            <a:ext cx="114808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 dirty="0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7328" y="6597352"/>
            <a:ext cx="5376597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8608" y="6597352"/>
            <a:ext cx="576064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  <a:ea typeface="굴림" charset="-127"/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5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+mn-lt"/>
          <a:ea typeface="ＭＳ Ｐゴシック" pitchFamily="-110" charset="-128"/>
          <a:cs typeface="Euphemia UCA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808000"/>
        </a:buClr>
        <a:buSzPct val="70000"/>
        <a:buFont typeface="Wingdings" charset="2"/>
        <a:buChar char="n"/>
        <a:defRPr sz="2800">
          <a:solidFill>
            <a:srgbClr val="00808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n"/>
        <a:defRPr sz="2400">
          <a:solidFill>
            <a:srgbClr val="4D4D4D"/>
          </a:solidFill>
          <a:latin typeface="+mn-lt"/>
          <a:ea typeface="ＭＳ Ｐゴシック" pitchFamily="-110" charset="-128"/>
        </a:defRPr>
      </a:lvl2pPr>
      <a:lvl3pPr marL="11430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99CC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hunt.in/the-gan-zoo-79597dc8c347" TargetMode="External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skim5892/AI_Expert_2022" TargetMode="External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2012" y="702230"/>
            <a:ext cx="8640960" cy="2679351"/>
          </a:xfrm>
        </p:spPr>
        <p:txBody>
          <a:bodyPr>
            <a:noAutofit/>
          </a:bodyPr>
          <a:lstStyle/>
          <a:p>
            <a:pPr lvl="0">
              <a:lnSpc>
                <a:spcPct val="105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4576A3"/>
                </a:solidFill>
                <a:ea typeface="ＭＳ Ｐゴシック" pitchFamily="34" charset="-128"/>
              </a:rPr>
              <a:t>Lab 5: Generative Models</a:t>
            </a:r>
            <a:br>
              <a:rPr lang="en-US" altLang="ko-KR" sz="3200" dirty="0"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&lt;</a:t>
            </a:r>
            <a:r>
              <a:rPr lang="ko-KR" altLang="en-US" sz="2400" dirty="0">
                <a:ea typeface="ＭＳ Ｐゴシック" pitchFamily="34" charset="-128"/>
              </a:rPr>
              <a:t>삼성 </a:t>
            </a:r>
            <a:r>
              <a:rPr lang="en-US" altLang="ko-KR" sz="2400" dirty="0">
                <a:ea typeface="ＭＳ Ｐゴシック" pitchFamily="34" charset="-128"/>
              </a:rPr>
              <a:t>AI </a:t>
            </a:r>
            <a:r>
              <a:rPr lang="ko-KR" altLang="en-US" sz="2400" dirty="0">
                <a:ea typeface="ＭＳ Ｐゴシック" pitchFamily="34" charset="-128"/>
              </a:rPr>
              <a:t>전문가 교육과정</a:t>
            </a:r>
            <a:r>
              <a:rPr lang="en-US" altLang="ko-KR" sz="2400" dirty="0">
                <a:ea typeface="ＭＳ Ｐゴシック" pitchFamily="34" charset="-128"/>
              </a:rPr>
              <a:t>&gt;</a:t>
            </a:r>
            <a:r>
              <a:rPr lang="ko-KR" altLang="en-US" sz="2400" dirty="0">
                <a:ea typeface="ＭＳ Ｐゴシック" pitchFamily="34" charset="-128"/>
              </a:rPr>
              <a:t> 실습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서울대학교 </a:t>
            </a:r>
            <a:r>
              <a:rPr lang="ko-KR" altLang="en-US" sz="2400" dirty="0" err="1">
                <a:ea typeface="ＭＳ Ｐゴシック" pitchFamily="34" charset="-128"/>
              </a:rPr>
              <a:t>바이오지능</a:t>
            </a:r>
            <a:r>
              <a:rPr lang="ko-KR" altLang="en-US" sz="2400" dirty="0">
                <a:ea typeface="ＭＳ Ｐゴシック" pitchFamily="34" charset="-128"/>
              </a:rPr>
              <a:t> 연구실 </a:t>
            </a:r>
            <a:r>
              <a:rPr lang="en-US" altLang="ko-KR" sz="2400" dirty="0">
                <a:ea typeface="ＭＳ Ｐゴシック" pitchFamily="34" charset="-128"/>
              </a:rPr>
              <a:t>(</a:t>
            </a:r>
            <a:r>
              <a:rPr lang="ko-KR" altLang="en-US" sz="2400" dirty="0">
                <a:ea typeface="ＭＳ Ｐゴシック" pitchFamily="34" charset="-128"/>
              </a:rPr>
              <a:t>장병탁 교수</a:t>
            </a:r>
            <a:r>
              <a:rPr lang="en-US" altLang="ko-KR" sz="2400" dirty="0">
                <a:ea typeface="ＭＳ Ｐゴシック" pitchFamily="34" charset="-128"/>
              </a:rPr>
              <a:t>)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최원석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김윤성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2022.06.09</a:t>
            </a:r>
            <a:endParaRPr lang="en-US" altLang="ko-KR" sz="3600" dirty="0">
              <a:ea typeface="ＭＳ Ｐゴシック" pitchFamily="34" charset="-128"/>
            </a:endParaRPr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895600" y="3645503"/>
            <a:ext cx="6400800" cy="2754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2300" dirty="0" err="1">
                <a:solidFill>
                  <a:schemeClr val="tx1"/>
                </a:solidFill>
              </a:rPr>
              <a:t>Biointelligence</a:t>
            </a:r>
            <a:r>
              <a:rPr lang="en-US" altLang="ko-KR" sz="2300" dirty="0">
                <a:solidFill>
                  <a:schemeClr val="tx1"/>
                </a:solidFill>
              </a:rPr>
              <a:t> Laboratory</a:t>
            </a:r>
          </a:p>
          <a:p>
            <a:pPr>
              <a:lnSpc>
                <a:spcPct val="110000"/>
              </a:lnSpc>
            </a:pPr>
            <a:r>
              <a:rPr lang="en-US" altLang="ko-KR" sz="2300">
                <a:solidFill>
                  <a:schemeClr val="tx1"/>
                </a:solidFill>
              </a:rPr>
              <a:t>Dept. of </a:t>
            </a:r>
            <a:r>
              <a:rPr lang="en-US" altLang="ko-KR" sz="2300" dirty="0">
                <a:solidFill>
                  <a:schemeClr val="tx1"/>
                </a:solidFill>
              </a:rPr>
              <a:t>Computer Science and Engineering</a:t>
            </a:r>
          </a:p>
          <a:p>
            <a:pPr>
              <a:lnSpc>
                <a:spcPct val="110000"/>
              </a:lnSpc>
            </a:pPr>
            <a:r>
              <a:rPr lang="en-US" altLang="ko-KR" sz="2300" dirty="0">
                <a:solidFill>
                  <a:schemeClr val="tx1"/>
                </a:solidFill>
              </a:rPr>
              <a:t>Seoul National University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0" y="5185274"/>
            <a:ext cx="899603" cy="92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38" y="5365632"/>
            <a:ext cx="940461" cy="7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49418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4E16E-B500-438E-A9B3-719B9337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Adversarial Networks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4727A-1D75-4E79-B446-5DA5A8030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대립 신경망</a:t>
            </a:r>
            <a:r>
              <a:rPr lang="en-US" altLang="ko-KR" dirty="0"/>
              <a:t>(Adversarial</a:t>
            </a:r>
            <a:r>
              <a:rPr lang="ko-KR" altLang="en-US" dirty="0"/>
              <a:t> </a:t>
            </a:r>
            <a:r>
              <a:rPr lang="en-US" altLang="ko-KR" dirty="0"/>
              <a:t>Networks)</a:t>
            </a:r>
          </a:p>
          <a:p>
            <a:pPr lvl="1"/>
            <a:r>
              <a:rPr lang="ko-KR" altLang="en-US" dirty="0"/>
              <a:t>서로 다른 다수의 신경망이 경쟁하면서</a:t>
            </a:r>
            <a:r>
              <a:rPr lang="en-US" altLang="ko-KR" dirty="0"/>
              <a:t>(</a:t>
            </a:r>
            <a:r>
              <a:rPr lang="ko-KR" altLang="en-US" dirty="0"/>
              <a:t>적대적으로</a:t>
            </a:r>
            <a:r>
              <a:rPr lang="en-US" altLang="ko-KR" dirty="0"/>
              <a:t>) </a:t>
            </a:r>
            <a:r>
              <a:rPr lang="ko-KR" altLang="en-US" dirty="0"/>
              <a:t>학습하는 방식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“Generative” Adversarial Network(GAN)</a:t>
            </a:r>
          </a:p>
          <a:p>
            <a:pPr lvl="1"/>
            <a:r>
              <a:rPr lang="ko-KR" altLang="en-US" dirty="0"/>
              <a:t>생성 모델</a:t>
            </a:r>
            <a:r>
              <a:rPr lang="en-US" altLang="ko-KR" dirty="0"/>
              <a:t>(generator)</a:t>
            </a:r>
          </a:p>
          <a:p>
            <a:pPr lvl="2"/>
            <a:r>
              <a:rPr lang="ko-KR" altLang="en-US" dirty="0"/>
              <a:t>실제 데이터와 비슷한 데이터를 생성하는 모델</a:t>
            </a:r>
            <a:endParaRPr lang="en-US" altLang="ko-KR" dirty="0"/>
          </a:p>
          <a:p>
            <a:pPr lvl="2"/>
            <a:r>
              <a:rPr lang="ko-KR" altLang="en-US" dirty="0"/>
              <a:t>실제 데이터의 분포를 근사</a:t>
            </a:r>
            <a:r>
              <a:rPr lang="en-US" altLang="ko-KR" dirty="0"/>
              <a:t> -&gt; </a:t>
            </a:r>
            <a:r>
              <a:rPr lang="ko-KR" altLang="en-US" dirty="0"/>
              <a:t>분포에 따른 샘플 반환</a:t>
            </a:r>
            <a:endParaRPr lang="en-US" altLang="ko-KR" dirty="0"/>
          </a:p>
          <a:p>
            <a:pPr lvl="1"/>
            <a:r>
              <a:rPr lang="ko-KR" altLang="en-US" dirty="0"/>
              <a:t>판별 모델</a:t>
            </a:r>
            <a:r>
              <a:rPr lang="en-US" altLang="ko-KR" dirty="0"/>
              <a:t>(discriminator)</a:t>
            </a:r>
          </a:p>
          <a:p>
            <a:pPr lvl="2"/>
            <a:r>
              <a:rPr lang="ko-KR" altLang="en-US" dirty="0"/>
              <a:t>입력이 실제 데이터인지</a:t>
            </a:r>
            <a:r>
              <a:rPr lang="en-US" altLang="ko-KR" dirty="0"/>
              <a:t>, generator</a:t>
            </a:r>
            <a:r>
              <a:rPr lang="ko-KR" altLang="en-US" dirty="0"/>
              <a:t>가 생성한 데이터인지를 판별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03753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6C291-305A-4ED6-A38B-E7387FCF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신경망의 목표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E6088B-F6C9-4C3C-AAD2-6B0C28AA65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40" y="1268759"/>
                <a:ext cx="11480800" cy="523681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Discriminator</a:t>
                </a:r>
              </a:p>
              <a:p>
                <a:pPr lvl="1"/>
                <a:r>
                  <a:rPr lang="en-US" altLang="ko-KR" dirty="0"/>
                  <a:t>Generator</a:t>
                </a:r>
                <a:r>
                  <a:rPr lang="ko-KR" altLang="en-US" dirty="0"/>
                  <a:t>의 생성결과</a:t>
                </a:r>
                <a:r>
                  <a:rPr lang="en-US" altLang="ko-KR" dirty="0"/>
                  <a:t>(fake)</a:t>
                </a:r>
                <a:r>
                  <a:rPr lang="ko-KR" altLang="en-US" dirty="0"/>
                  <a:t>와 실제 데이터</a:t>
                </a:r>
                <a:r>
                  <a:rPr lang="en-US" altLang="ko-KR" dirty="0"/>
                  <a:t>(real)</a:t>
                </a:r>
                <a:r>
                  <a:rPr lang="ko-KR" altLang="en-US" dirty="0"/>
                  <a:t>를 제대로 분류하는 것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=−(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𝑟𝑒𝑎𝑙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⁡(1−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𝑓𝑎𝑘𝑒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𝑓𝑎𝑘𝑒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)→0</m:t>
                    </m:r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Generator</a:t>
                </a:r>
              </a:p>
              <a:p>
                <a:pPr lvl="1"/>
                <a:r>
                  <a:rPr lang="en-US" altLang="ko-KR" dirty="0"/>
                  <a:t>Discriminator</a:t>
                </a:r>
                <a:r>
                  <a:rPr lang="ko-KR" altLang="en-US" dirty="0"/>
                  <a:t>를 속이는 것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𝑓𝑎𝑘𝑒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2"/>
                <a:endParaRPr lang="en-US" altLang="ko-KR" dirty="0"/>
              </a:p>
              <a:p>
                <a:r>
                  <a:rPr lang="en-US" altLang="ko-KR" dirty="0"/>
                  <a:t>Optimization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𝑟𝑒𝑎𝑙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(0,1)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⁡(1−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)]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E6088B-F6C9-4C3C-AAD2-6B0C28AA6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40" y="1268759"/>
                <a:ext cx="11480800" cy="5236815"/>
              </a:xfrm>
              <a:blipFill>
                <a:blip r:embed="rId2"/>
                <a:stretch>
                  <a:fillRect l="-478" t="-11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i.imgur.com/6ZPdsM8.png">
            <a:extLst>
              <a:ext uri="{FF2B5EF4-FFF2-40B4-BE49-F238E27FC236}">
                <a16:creationId xmlns:a16="http://schemas.microsoft.com/office/drawing/2014/main" id="{5A3806E7-BD7C-499B-984C-015CEC1CE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57" y="3429000"/>
            <a:ext cx="5142526" cy="20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0106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B220E-401C-414E-884A-D6015B18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7E408F-8AB5-49BD-B9B0-C26903447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800" y="1690688"/>
            <a:ext cx="6990400" cy="46212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CD7AD-4ECC-46CF-A264-85CB3B1FA188}"/>
              </a:ext>
            </a:extLst>
          </p:cNvPr>
          <p:cNvSpPr/>
          <p:nvPr/>
        </p:nvSpPr>
        <p:spPr>
          <a:xfrm>
            <a:off x="2981195" y="2517732"/>
            <a:ext cx="6610005" cy="1895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63FF74-E9AF-4D80-B866-A602F83DEFEE}"/>
              </a:ext>
            </a:extLst>
          </p:cNvPr>
          <p:cNvSpPr/>
          <p:nvPr/>
        </p:nvSpPr>
        <p:spPr>
          <a:xfrm>
            <a:off x="2981195" y="4464920"/>
            <a:ext cx="6610005" cy="11467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CE244-20C7-4944-A09D-1523DEA4C249}"/>
              </a:ext>
            </a:extLst>
          </p:cNvPr>
          <p:cNvSpPr txBox="1"/>
          <p:nvPr/>
        </p:nvSpPr>
        <p:spPr>
          <a:xfrm>
            <a:off x="9591200" y="3280825"/>
            <a:ext cx="166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Discriminator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90C9D-86D2-436C-B385-AF42E10FE209}"/>
              </a:ext>
            </a:extLst>
          </p:cNvPr>
          <p:cNvSpPr txBox="1"/>
          <p:nvPr/>
        </p:nvSpPr>
        <p:spPr>
          <a:xfrm>
            <a:off x="9591200" y="4853338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Generator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154605-2E42-457E-A403-13C0189CE076}"/>
              </a:ext>
            </a:extLst>
          </p:cNvPr>
          <p:cNvSpPr txBox="1"/>
          <p:nvPr/>
        </p:nvSpPr>
        <p:spPr>
          <a:xfrm>
            <a:off x="8207768" y="0"/>
            <a:ext cx="398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[Ian J. Goodfellow et al., NIPS, 2014]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2619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9602E-32BA-491C-973B-744159A6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Conditional GAN (</a:t>
            </a:r>
            <a:r>
              <a:rPr lang="en-US" altLang="ko-KR" dirty="0" err="1"/>
              <a:t>cGAN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B1AA40-9532-4F9E-B07E-704BADFDF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기본적인 </a:t>
            </a:r>
            <a:r>
              <a:rPr lang="en-US" altLang="ko-KR" dirty="0"/>
              <a:t>GAN</a:t>
            </a:r>
            <a:r>
              <a:rPr lang="ko-KR" altLang="en-US" dirty="0"/>
              <a:t>은 </a:t>
            </a:r>
            <a:r>
              <a:rPr lang="en-US" altLang="ko-KR" dirty="0"/>
              <a:t>class </a:t>
            </a:r>
            <a:r>
              <a:rPr lang="ko-KR" altLang="en-US" dirty="0"/>
              <a:t>정보를 부여하지 않음</a:t>
            </a:r>
            <a:endParaRPr lang="en-US" altLang="ko-KR" dirty="0"/>
          </a:p>
          <a:p>
            <a:pPr lvl="1"/>
            <a:r>
              <a:rPr lang="ko-KR" altLang="en-US" dirty="0"/>
              <a:t>숫자 </a:t>
            </a:r>
            <a:r>
              <a:rPr lang="en-US" altLang="ko-KR" dirty="0"/>
              <a:t>6</a:t>
            </a:r>
            <a:r>
              <a:rPr lang="ko-KR" altLang="en-US" dirty="0"/>
              <a:t>을 생성하고 싶어도</a:t>
            </a:r>
            <a:r>
              <a:rPr lang="en-US" altLang="ko-KR" dirty="0"/>
              <a:t>, </a:t>
            </a:r>
            <a:r>
              <a:rPr lang="ko-KR" altLang="en-US" dirty="0"/>
              <a:t>명시적으로 </a:t>
            </a:r>
            <a:r>
              <a:rPr lang="en-US" altLang="ko-KR" dirty="0"/>
              <a:t>6</a:t>
            </a:r>
            <a:r>
              <a:rPr lang="ko-KR" altLang="en-US" dirty="0"/>
              <a:t>을 생성할 수 없음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Mode collapse </a:t>
            </a:r>
            <a:r>
              <a:rPr lang="en-US" altLang="ko-KR" dirty="0"/>
              <a:t>: </a:t>
            </a:r>
            <a:r>
              <a:rPr lang="ko-KR" altLang="en-US" dirty="0"/>
              <a:t>학습의 결과로 </a:t>
            </a:r>
            <a:r>
              <a:rPr lang="en-US" altLang="ko-KR" dirty="0"/>
              <a:t>1</a:t>
            </a:r>
            <a:r>
              <a:rPr lang="ko-KR" altLang="en-US" dirty="0"/>
              <a:t>만</a:t>
            </a:r>
            <a:r>
              <a:rPr lang="en-US" altLang="ko-KR" dirty="0"/>
              <a:t> </a:t>
            </a:r>
            <a:r>
              <a:rPr lang="ko-KR" altLang="en-US" dirty="0"/>
              <a:t>출력하는 등 생성하기 쉬운 것만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cGAN</a:t>
            </a:r>
            <a:r>
              <a:rPr lang="en-US" altLang="ko-KR" dirty="0"/>
              <a:t> – </a:t>
            </a:r>
            <a:r>
              <a:rPr lang="ko-KR" altLang="en-US" dirty="0"/>
              <a:t>추가적인 제약 정보를 </a:t>
            </a:r>
            <a:r>
              <a:rPr lang="en-US" altLang="ko-KR" dirty="0"/>
              <a:t>GAN</a:t>
            </a:r>
            <a:r>
              <a:rPr lang="ko-KR" altLang="en-US" dirty="0"/>
              <a:t>에 적용</a:t>
            </a:r>
            <a:endParaRPr lang="en-US" altLang="ko-KR" dirty="0"/>
          </a:p>
          <a:p>
            <a:pPr lvl="1"/>
            <a:r>
              <a:rPr lang="en-US" altLang="ko-KR" dirty="0"/>
              <a:t>Generator, discriminator</a:t>
            </a:r>
            <a:r>
              <a:rPr lang="ko-KR" altLang="en-US" dirty="0"/>
              <a:t>가 데이터를 생성하고 분류할 때 참고할 정보를 부가적으로 입력</a:t>
            </a:r>
            <a:endParaRPr lang="en-US" altLang="ko-KR" dirty="0"/>
          </a:p>
          <a:p>
            <a:pPr lvl="1"/>
            <a:r>
              <a:rPr lang="ko-KR" altLang="en-US" dirty="0"/>
              <a:t>레이블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feature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80528-7763-4E41-9544-6EA5E425B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75" y="5190056"/>
            <a:ext cx="8059049" cy="5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980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5630E-A3E9-4D01-8281-09C82DAF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Conditional GAN (</a:t>
            </a:r>
            <a:r>
              <a:rPr lang="en-US" altLang="ko-KR" dirty="0" err="1"/>
              <a:t>cGAN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CB2E558-49B9-42B5-80C1-5E846F922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768" y="1749425"/>
            <a:ext cx="5119729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E83DA-F722-446C-B242-22E66C0ABA05}"/>
              </a:ext>
            </a:extLst>
          </p:cNvPr>
          <p:cNvSpPr txBox="1"/>
          <p:nvPr/>
        </p:nvSpPr>
        <p:spPr>
          <a:xfrm>
            <a:off x="9304735" y="0"/>
            <a:ext cx="288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[Mehdi Mirza et al., 2014]</a:t>
            </a:r>
            <a:endParaRPr lang="ko-KR" altLang="en-US" dirty="0"/>
          </a:p>
        </p:txBody>
      </p:sp>
      <p:pic>
        <p:nvPicPr>
          <p:cNvPr id="4098" name="Picture 2" descr="https://i.imgur.com/pSICG3J.png">
            <a:extLst>
              <a:ext uri="{FF2B5EF4-FFF2-40B4-BE49-F238E27FC236}">
                <a16:creationId xmlns:a16="http://schemas.microsoft.com/office/drawing/2014/main" id="{8151D4E9-19E5-479A-80CB-18F191AE1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01" y="2639219"/>
            <a:ext cx="1942949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imgur.com/jNAXwhE.png">
            <a:extLst>
              <a:ext uri="{FF2B5EF4-FFF2-40B4-BE49-F238E27FC236}">
                <a16:creationId xmlns:a16="http://schemas.microsoft.com/office/drawing/2014/main" id="{CEE44590-5574-4AE8-8C95-4C91220D5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3" y="2572544"/>
            <a:ext cx="1857073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3144322-3101-46A4-B489-078D10470097}"/>
              </a:ext>
            </a:extLst>
          </p:cNvPr>
          <p:cNvSpPr/>
          <p:nvPr/>
        </p:nvSpPr>
        <p:spPr bwMode="auto">
          <a:xfrm>
            <a:off x="2825879" y="3590925"/>
            <a:ext cx="667318" cy="60960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6128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C0AB0-4AA7-4E26-A379-9BFA4483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Vanilla GAN</a:t>
            </a:r>
            <a:r>
              <a:rPr lang="ko-KR" altLang="en-US" dirty="0"/>
              <a:t>의 학습 불안정성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A6326-DD83-4FF0-A539-4761969F8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Non-convergence</a:t>
            </a:r>
          </a:p>
          <a:p>
            <a:pPr lvl="1"/>
            <a:r>
              <a:rPr lang="en-US" altLang="ko-KR" dirty="0"/>
              <a:t>Generator, discriminator</a:t>
            </a:r>
            <a:r>
              <a:rPr lang="ko-KR" altLang="en-US" dirty="0"/>
              <a:t>가 번갈아 학습하면서</a:t>
            </a:r>
            <a:r>
              <a:rPr lang="en-US" altLang="ko-KR" dirty="0"/>
              <a:t>, </a:t>
            </a:r>
            <a:r>
              <a:rPr lang="ko-KR" altLang="en-US" dirty="0"/>
              <a:t>파라메터가 수렴하지 않음</a:t>
            </a:r>
            <a:endParaRPr lang="en-US" altLang="ko-KR" dirty="0"/>
          </a:p>
          <a:p>
            <a:r>
              <a:rPr lang="en-US" altLang="ko-KR" b="1" dirty="0"/>
              <a:t>Mode collapse</a:t>
            </a:r>
          </a:p>
          <a:p>
            <a:pPr lvl="1"/>
            <a:r>
              <a:rPr lang="en-US" altLang="ko-KR" dirty="0"/>
              <a:t>Generator</a:t>
            </a:r>
            <a:r>
              <a:rPr lang="ko-KR" altLang="en-US" dirty="0"/>
              <a:t>가 모든 </a:t>
            </a:r>
            <a:r>
              <a:rPr lang="en-US" altLang="ko-KR" dirty="0"/>
              <a:t>data</a:t>
            </a:r>
            <a:r>
              <a:rPr lang="ko-KR" altLang="en-US" dirty="0"/>
              <a:t>를 생성하는 것이 아닌</a:t>
            </a:r>
            <a:r>
              <a:rPr lang="en-US" altLang="ko-KR" dirty="0"/>
              <a:t>, </a:t>
            </a:r>
            <a:r>
              <a:rPr lang="ko-KR" altLang="en-US" dirty="0"/>
              <a:t>특정 데이터만 생성</a:t>
            </a:r>
            <a:endParaRPr lang="en-US" altLang="ko-KR" dirty="0"/>
          </a:p>
          <a:p>
            <a:r>
              <a:rPr lang="en-US" altLang="ko-KR" b="1" dirty="0"/>
              <a:t>Diminished gradient</a:t>
            </a:r>
          </a:p>
          <a:p>
            <a:pPr lvl="1"/>
            <a:r>
              <a:rPr lang="en-US" altLang="ko-KR" dirty="0"/>
              <a:t>Discriminator</a:t>
            </a:r>
            <a:r>
              <a:rPr lang="ko-KR" altLang="en-US" dirty="0"/>
              <a:t>가 </a:t>
            </a:r>
            <a:r>
              <a:rPr lang="en-US" altLang="ko-KR" dirty="0"/>
              <a:t>generator</a:t>
            </a:r>
            <a:r>
              <a:rPr lang="ko-KR" altLang="en-US" dirty="0"/>
              <a:t>에 비해 성능이 너무 좋아</a:t>
            </a:r>
            <a:r>
              <a:rPr lang="en-US" altLang="ko-KR" dirty="0"/>
              <a:t>, generator</a:t>
            </a:r>
            <a:r>
              <a:rPr lang="ko-KR" altLang="en-US" dirty="0"/>
              <a:t>를 학습시키는 </a:t>
            </a:r>
            <a:r>
              <a:rPr lang="en-US" altLang="ko-KR" dirty="0"/>
              <a:t>gradient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으로 사라짐</a:t>
            </a:r>
            <a:endParaRPr lang="en-US" altLang="ko-KR" dirty="0"/>
          </a:p>
          <a:p>
            <a:pPr lvl="1"/>
            <a:r>
              <a:rPr lang="en-US" altLang="ko-KR" dirty="0"/>
              <a:t>Loss function</a:t>
            </a:r>
            <a:r>
              <a:rPr lang="ko-KR" altLang="en-US" dirty="0"/>
              <a:t>에 사용되는 </a:t>
            </a:r>
            <a:r>
              <a:rPr lang="en-US" altLang="ko-KR" dirty="0"/>
              <a:t>distance metric</a:t>
            </a:r>
            <a:r>
              <a:rPr lang="ko-KR" altLang="en-US" dirty="0"/>
              <a:t>이 부적절하여 의미 있는 </a:t>
            </a:r>
            <a:r>
              <a:rPr lang="en-US" altLang="ko-KR" dirty="0"/>
              <a:t>gradient</a:t>
            </a:r>
            <a:r>
              <a:rPr lang="ko-KR" altLang="en-US" dirty="0"/>
              <a:t>를 생성하지 못함</a:t>
            </a:r>
            <a:endParaRPr lang="en-US" altLang="ko-KR" dirty="0"/>
          </a:p>
          <a:p>
            <a:r>
              <a:rPr lang="en-US" altLang="ko-KR" dirty="0"/>
              <a:t>Highly sensitive to the hyperparameter selections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FFCF3-674C-457F-85AE-AAADB6CCD3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978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5A961-1D56-4BE1-98D6-A3DA26B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 </a:t>
            </a:r>
            <a:r>
              <a:rPr lang="en-US" altLang="ko-KR" dirty="0"/>
              <a:t>zoo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2711A-6D69-4859-8260-95BC34EFE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 불안정성을 해결하거나 각종 기능을 추가한 모델들의 리스트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https://deephunt.in/the-gan-zoo-79597dc8c347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DCGAN - convolution layer</a:t>
            </a:r>
            <a:r>
              <a:rPr lang="ko-KR" altLang="en-US" dirty="0"/>
              <a:t> 적용</a:t>
            </a:r>
            <a:r>
              <a:rPr lang="en-US" altLang="ko-KR" dirty="0"/>
              <a:t>, </a:t>
            </a:r>
            <a:r>
              <a:rPr lang="ko-KR" altLang="en-US" dirty="0"/>
              <a:t>가장 기본이 되는 모델</a:t>
            </a:r>
            <a:endParaRPr lang="en-US" altLang="ko-KR" dirty="0"/>
          </a:p>
          <a:p>
            <a:pPr lvl="1"/>
            <a:r>
              <a:rPr lang="en-US" altLang="ko-KR" dirty="0"/>
              <a:t>Stabilized training – Unrolled GAN, LSGAN, WGAN(-GP), SN-GAN, …</a:t>
            </a:r>
          </a:p>
          <a:p>
            <a:pPr lvl="1"/>
            <a:r>
              <a:rPr lang="en-US" altLang="ko-KR" dirty="0"/>
              <a:t>Image translation – Pix2Pix, </a:t>
            </a:r>
            <a:r>
              <a:rPr lang="en-US" altLang="ko-KR" dirty="0" err="1"/>
              <a:t>DiscoGAN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CycleGAN</a:t>
            </a:r>
            <a:r>
              <a:rPr lang="en-US" altLang="ko-KR" dirty="0"/>
              <a:t>, </a:t>
            </a:r>
            <a:r>
              <a:rPr lang="en-US" altLang="ko-KR" dirty="0" err="1"/>
              <a:t>StarGAN</a:t>
            </a:r>
            <a:r>
              <a:rPr lang="en-US" altLang="ko-KR" dirty="0"/>
              <a:t>, …</a:t>
            </a:r>
          </a:p>
          <a:p>
            <a:pPr lvl="1"/>
            <a:r>
              <a:rPr lang="en-US" altLang="ko-KR" dirty="0"/>
              <a:t>Latent disentanglement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cGAN</a:t>
            </a:r>
            <a:r>
              <a:rPr lang="en-US" altLang="ko-KR" dirty="0"/>
              <a:t>, </a:t>
            </a:r>
            <a:r>
              <a:rPr lang="en-US" altLang="ko-KR" dirty="0" err="1"/>
              <a:t>InfoGAN</a:t>
            </a:r>
            <a:r>
              <a:rPr lang="en-US" altLang="ko-KR" dirty="0"/>
              <a:t>, …</a:t>
            </a:r>
          </a:p>
          <a:p>
            <a:pPr lvl="1"/>
            <a:r>
              <a:rPr lang="en-US" altLang="ko-KR" dirty="0"/>
              <a:t>Quality - Progressively Growing GANs, </a:t>
            </a:r>
            <a:r>
              <a:rPr lang="en-US" altLang="ko-KR" dirty="0" err="1"/>
              <a:t>BigGAN</a:t>
            </a:r>
            <a:r>
              <a:rPr lang="en-US" altLang="ko-KR" dirty="0"/>
              <a:t>, …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등등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16CBA-6FB9-43F0-B84B-F14FA1064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74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5A961-1D56-4BE1-98D6-A3DA26B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– Cross-domain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2711A-6D69-4859-8260-95BC34EFE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StarGAN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16CBA-6FB9-43F0-B84B-F14FA1064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074" name="Picture 2" descr="StarGAN: Unified Generative Adversarial Networks for Multi-Domain  Image-to-Image Translation · Deep learning travels">
            <a:extLst>
              <a:ext uri="{FF2B5EF4-FFF2-40B4-BE49-F238E27FC236}">
                <a16:creationId xmlns:a16="http://schemas.microsoft.com/office/drawing/2014/main" id="{C8D33877-B17B-474C-B879-64771F077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92" y="2641513"/>
            <a:ext cx="3961092" cy="22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A3B3B1-B5D1-4BFB-B7FE-2F8381BE1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41" y="2055137"/>
            <a:ext cx="6604618" cy="34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43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5A961-1D56-4BE1-98D6-A3DA26B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– Super(Hyper) Resolution Image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2711A-6D69-4859-8260-95BC34EFE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SinGAN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16CBA-6FB9-43F0-B84B-F14FA1064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23FC1F-3D82-4B30-A5D1-A0741025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31" y="1768360"/>
            <a:ext cx="8276338" cy="49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019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D1B47-5013-4DB6-BF45-94A29B56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4B0D6-F3EB-475D-9040-392EBCFC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코드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https://github.com/yskim5892/AI_Expert_2022</a:t>
            </a:r>
            <a:r>
              <a:rPr lang="en-US" altLang="ko-KR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47AFD-0274-48D5-8BCD-F1D44908D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838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0F6C9-79C2-4228-94F7-FEEAC70C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014AA0-AC35-44EF-8476-12CCF38D3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FB2600-7D23-4D21-B4C7-E93BA9E44E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097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7911E-F827-4CC9-9126-4188D91A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Models(</a:t>
            </a:r>
            <a:r>
              <a:rPr lang="ko-KR" altLang="en-US" dirty="0"/>
              <a:t>생성 모델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3690931-32BD-48CB-9559-8E82775FF5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Discriminative Models (Same as Supervised Learning)</a:t>
                </a:r>
              </a:p>
              <a:p>
                <a:pPr lvl="1"/>
                <a:r>
                  <a:rPr lang="ko-KR" altLang="en-US" dirty="0"/>
                  <a:t>데이터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레이블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/>
                  <a:t> 데이터를 받아 레이블을 추측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b="0" i="1" dirty="0"/>
              </a:p>
              <a:p>
                <a:pPr lvl="1"/>
                <a:r>
                  <a:rPr lang="ko-KR" altLang="en-US" dirty="0"/>
                  <a:t>입력에 대한 레이블의 경계선만 파악하면 충분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레이블로부터 다시 데이터를 복구하는 문제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– </a:t>
                </a:r>
                <a:r>
                  <a:rPr lang="ko-KR" altLang="en-US" dirty="0"/>
                  <a:t>해결이 어려움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Generative Models</a:t>
                </a:r>
              </a:p>
              <a:p>
                <a:pPr lvl="1"/>
                <a:r>
                  <a:rPr lang="ko-KR" altLang="en-US" dirty="0"/>
                  <a:t>데이터 생성의 과정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lvl="1"/>
                <a:r>
                  <a:rPr lang="ko-KR" altLang="en-US" dirty="0"/>
                  <a:t>실제 데이터의 분포를 토대로 데이터 생성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실제 데이터의 분포를 학습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비교적 복잡하고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실제 현상에 대한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가정이 필요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i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3690931-32BD-48CB-9559-8E82775FF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8" t="-1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461F8-DE16-4EBE-BA04-326A83858D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6" name="Picture 2" descr="https://i.imgur.com/ZXQz3r1.png">
            <a:extLst>
              <a:ext uri="{FF2B5EF4-FFF2-40B4-BE49-F238E27FC236}">
                <a16:creationId xmlns:a16="http://schemas.microsoft.com/office/drawing/2014/main" id="{83B2DB50-C12C-4879-BEE4-84A8F3D13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158" y="3635740"/>
            <a:ext cx="3600450" cy="19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241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FE77D-0435-4E80-9032-13543500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Models(</a:t>
            </a:r>
            <a:r>
              <a:rPr lang="ko-KR" altLang="en-US" dirty="0"/>
              <a:t>생성 모델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B9BB-0226-476A-9D8F-E15672CAA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 모델</a:t>
            </a:r>
            <a:r>
              <a:rPr lang="en-US" altLang="ko-KR" dirty="0"/>
              <a:t>: </a:t>
            </a:r>
            <a:r>
              <a:rPr lang="ko-KR" altLang="en-US" dirty="0"/>
              <a:t>몇가지 가정 하에 실제 데이터의 분포를 학습</a:t>
            </a:r>
            <a:endParaRPr lang="en-US" altLang="ko-KR" dirty="0"/>
          </a:p>
          <a:p>
            <a:pPr lvl="1"/>
            <a:r>
              <a:rPr lang="ko-KR" altLang="en-US" dirty="0"/>
              <a:t>학습한 데이터의 확률분포로부터 데이터를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7A8DB-5DE7-41BB-A3AB-7BFF4E10E0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4" descr="https://i.imgur.com/alus0zQ.png">
            <a:extLst>
              <a:ext uri="{FF2B5EF4-FFF2-40B4-BE49-F238E27FC236}">
                <a16:creationId xmlns:a16="http://schemas.microsoft.com/office/drawing/2014/main" id="{0FBE6947-1DD4-4D31-9A2F-F73722929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582" y="2264767"/>
            <a:ext cx="5608836" cy="240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imgur.com/SgRIzIP.png">
            <a:extLst>
              <a:ext uri="{FF2B5EF4-FFF2-40B4-BE49-F238E27FC236}">
                <a16:creationId xmlns:a16="http://schemas.microsoft.com/office/drawing/2014/main" id="{DC6DC648-D820-46C2-90B4-CA496948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08" y="4695193"/>
            <a:ext cx="5869384" cy="216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823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FE77D-0435-4E80-9032-13543500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Models(</a:t>
            </a:r>
            <a:r>
              <a:rPr lang="ko-KR" altLang="en-US" dirty="0"/>
              <a:t>생성 모델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B9BB-0226-476A-9D8F-E15672CAA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 모델의 종류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GAN (Generative Adversarial Network)</a:t>
            </a:r>
          </a:p>
          <a:p>
            <a:pPr lvl="1"/>
            <a:r>
              <a:rPr lang="en-US" altLang="ko-KR" dirty="0"/>
              <a:t>VAE (Variational </a:t>
            </a:r>
            <a:r>
              <a:rPr lang="en-US" altLang="ko-KR" dirty="0" err="1"/>
              <a:t>AutoEncoder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Generative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</a:p>
          <a:p>
            <a:pPr lvl="1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Diffusion model : New topic!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7A8DB-5DE7-41BB-A3AB-7BFF4E10E0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5148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FE77D-0435-4E80-9032-13543500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Variational Autoencoder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B9BB-0226-476A-9D8F-E15672CAA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VAE</a:t>
            </a:r>
          </a:p>
          <a:p>
            <a:pPr lvl="1"/>
            <a:r>
              <a:rPr lang="ko-KR" altLang="en-US" dirty="0"/>
              <a:t>이미지를 </a:t>
            </a:r>
            <a:r>
              <a:rPr lang="en-US" altLang="ko-KR" dirty="0"/>
              <a:t>Latent </a:t>
            </a:r>
            <a:r>
              <a:rPr lang="ko-KR" altLang="en-US" dirty="0"/>
              <a:t>공간의 </a:t>
            </a:r>
            <a:r>
              <a:rPr lang="en-US" altLang="ko-KR" dirty="0"/>
              <a:t>Multivariate Gaussian </a:t>
            </a:r>
            <a:r>
              <a:rPr lang="ko-KR" altLang="en-US" dirty="0"/>
              <a:t>분포로 </a:t>
            </a:r>
            <a:r>
              <a:rPr lang="ko-KR" altLang="en-US" dirty="0" err="1"/>
              <a:t>사영</a:t>
            </a:r>
            <a:endParaRPr lang="en-US" altLang="ko-KR" dirty="0"/>
          </a:p>
          <a:p>
            <a:pPr lvl="1"/>
            <a:r>
              <a:rPr lang="ko-KR" altLang="en-US" dirty="0" err="1"/>
              <a:t>사영된</a:t>
            </a:r>
            <a:r>
              <a:rPr lang="ko-KR" altLang="en-US" dirty="0"/>
              <a:t> </a:t>
            </a:r>
            <a:r>
              <a:rPr lang="en-US" altLang="ko-KR" dirty="0"/>
              <a:t>Gaussian </a:t>
            </a:r>
            <a:r>
              <a:rPr lang="ko-KR" altLang="en-US" dirty="0"/>
              <a:t>분포에서 </a:t>
            </a:r>
            <a:r>
              <a:rPr lang="ko-KR" altLang="en-US" dirty="0" err="1"/>
              <a:t>샘플링하는</a:t>
            </a:r>
            <a:r>
              <a:rPr lang="ko-KR" altLang="en-US" dirty="0"/>
              <a:t> 것으로 </a:t>
            </a:r>
            <a:r>
              <a:rPr lang="en-US" altLang="ko-KR" dirty="0"/>
              <a:t>latent vector</a:t>
            </a:r>
            <a:r>
              <a:rPr lang="ko-KR" altLang="en-US" dirty="0"/>
              <a:t>를 생성하고 이를 통해 원본 이미지를 재생성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7A8DB-5DE7-41BB-A3AB-7BFF4E10E0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026" name="Picture 2" descr="VAE의 이해">
            <a:extLst>
              <a:ext uri="{FF2B5EF4-FFF2-40B4-BE49-F238E27FC236}">
                <a16:creationId xmlns:a16="http://schemas.microsoft.com/office/drawing/2014/main" id="{E4EB07CA-2690-491F-A0F0-5FA7D8364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59811"/>
            <a:ext cx="9144000" cy="312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8E598D-CDC7-4733-AA06-3EE1DD3FC044}"/>
              </a:ext>
            </a:extLst>
          </p:cNvPr>
          <p:cNvSpPr txBox="1"/>
          <p:nvPr/>
        </p:nvSpPr>
        <p:spPr>
          <a:xfrm>
            <a:off x="6609747" y="6626903"/>
            <a:ext cx="5216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https://velog.io/@dbj2000/VAE%EC%9D%98-%EC%9D%B4%ED%95%B4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199944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FE77D-0435-4E80-9032-13543500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Variational Autoencoder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B9BB-0226-476A-9D8F-E15672CAA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VAE (Cont.)</a:t>
            </a:r>
          </a:p>
          <a:p>
            <a:pPr lvl="1"/>
            <a:r>
              <a:rPr lang="ko-KR" altLang="en-US" dirty="0"/>
              <a:t>이미지를 </a:t>
            </a:r>
            <a:r>
              <a:rPr lang="en-US" altLang="ko-KR" dirty="0"/>
              <a:t>Latent </a:t>
            </a:r>
            <a:r>
              <a:rPr lang="ko-KR" altLang="en-US" dirty="0"/>
              <a:t>공간의 확률분포로 사영하므로 데이터의 특성이 </a:t>
            </a:r>
            <a:r>
              <a:rPr lang="en-US" altLang="ko-KR" dirty="0"/>
              <a:t>Latent </a:t>
            </a:r>
            <a:r>
              <a:rPr lang="ko-KR" altLang="en-US" dirty="0"/>
              <a:t>공간 상에서 연속적으로 변화</a:t>
            </a:r>
            <a:endParaRPr lang="en-US" altLang="ko-KR" dirty="0"/>
          </a:p>
          <a:p>
            <a:pPr lvl="1"/>
            <a:r>
              <a:rPr lang="en-US" altLang="ko-KR" dirty="0"/>
              <a:t>Beta-VAE : </a:t>
            </a:r>
            <a:r>
              <a:rPr lang="ko-KR" altLang="en-US" dirty="0"/>
              <a:t>데이터의 특성이 유의미하게 분류되도록 학습을 유도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7A8DB-5DE7-41BB-A3AB-7BFF4E10E0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050" name="Picture 2" descr="Tensorflow Mnist Vae">
            <a:extLst>
              <a:ext uri="{FF2B5EF4-FFF2-40B4-BE49-F238E27FC236}">
                <a16:creationId xmlns:a16="http://schemas.microsoft.com/office/drawing/2014/main" id="{F18827DF-75DF-4132-B2FD-EC7CE613C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40" y="3235498"/>
            <a:ext cx="3361854" cy="336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870CBA0-9175-422C-B113-92CC4D9E5D24}"/>
              </a:ext>
            </a:extLst>
          </p:cNvPr>
          <p:cNvGrpSpPr/>
          <p:nvPr/>
        </p:nvGrpSpPr>
        <p:grpSpPr>
          <a:xfrm>
            <a:off x="5141521" y="4021385"/>
            <a:ext cx="6653631" cy="1790079"/>
            <a:chOff x="3904370" y="3679686"/>
            <a:chExt cx="7097713" cy="1909554"/>
          </a:xfrm>
        </p:grpSpPr>
        <p:pic>
          <p:nvPicPr>
            <p:cNvPr id="2052" name="Picture 4" descr="Understanding disentangling in $β$-VAE – arXiv Vanity">
              <a:extLst>
                <a:ext uri="{FF2B5EF4-FFF2-40B4-BE49-F238E27FC236}">
                  <a16:creationId xmlns:a16="http://schemas.microsoft.com/office/drawing/2014/main" id="{BAC4BD95-72BE-4655-901C-DA0AA05CF6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706" b="57022"/>
            <a:stretch/>
          </p:blipFill>
          <p:spPr bwMode="auto">
            <a:xfrm>
              <a:off x="3904370" y="3679686"/>
              <a:ext cx="7097713" cy="139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Understanding disentangling in $β$-VAE – arXiv Vanity">
              <a:extLst>
                <a:ext uri="{FF2B5EF4-FFF2-40B4-BE49-F238E27FC236}">
                  <a16:creationId xmlns:a16="http://schemas.microsoft.com/office/drawing/2014/main" id="{573518AB-7AA4-453E-BCAB-E6403A6078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999"/>
            <a:stretch/>
          </p:blipFill>
          <p:spPr bwMode="auto">
            <a:xfrm>
              <a:off x="3904370" y="5040560"/>
              <a:ext cx="7097713" cy="54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7833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FE77D-0435-4E80-9032-13543500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Models(</a:t>
            </a:r>
            <a:r>
              <a:rPr lang="ko-KR" altLang="en-US" dirty="0"/>
              <a:t>생성 모델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B9BB-0226-476A-9D8F-E15672CAA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생성모델의 활용</a:t>
            </a:r>
            <a:endParaRPr lang="en-US" altLang="ko-KR" dirty="0"/>
          </a:p>
          <a:p>
            <a:pPr lvl="1"/>
            <a:r>
              <a:rPr lang="ko-KR" altLang="en-US" dirty="0"/>
              <a:t>데이터의 분포</a:t>
            </a:r>
            <a:r>
              <a:rPr lang="en-US" altLang="ko-KR" dirty="0"/>
              <a:t>, Representation</a:t>
            </a:r>
            <a:r>
              <a:rPr lang="ko-KR" altLang="en-US" dirty="0"/>
              <a:t>에 대한 학습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좋은</a:t>
            </a:r>
            <a:r>
              <a:rPr lang="en-US" altLang="ko-KR" dirty="0"/>
              <a:t>” Representation</a:t>
            </a:r>
            <a:r>
              <a:rPr lang="ko-KR" altLang="en-US" dirty="0"/>
              <a:t>을 획득할 수 있다면</a:t>
            </a:r>
            <a:r>
              <a:rPr lang="en-US" altLang="ko-KR" dirty="0"/>
              <a:t>, </a:t>
            </a:r>
            <a:r>
              <a:rPr lang="ko-KR" altLang="en-US" dirty="0"/>
              <a:t>이를 통해 다른 문제를 해결하는 데 있어 성능 향상에 도움</a:t>
            </a:r>
            <a:endParaRPr lang="en-US" altLang="ko-KR" dirty="0"/>
          </a:p>
          <a:p>
            <a:pPr lvl="2"/>
            <a:r>
              <a:rPr lang="en-US" altLang="ko-KR" dirty="0"/>
              <a:t>VAE, beta-VAE , ….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데이터의 특성을 재조립하여 새로운</a:t>
            </a:r>
            <a:r>
              <a:rPr lang="en-US" altLang="ko-KR" dirty="0"/>
              <a:t>, </a:t>
            </a:r>
            <a:r>
              <a:rPr lang="ko-KR" altLang="en-US" dirty="0"/>
              <a:t>그럴듯한 데이터를 생성</a:t>
            </a:r>
            <a:endParaRPr lang="en-US" altLang="ko-KR" dirty="0"/>
          </a:p>
          <a:p>
            <a:pPr lvl="2"/>
            <a:r>
              <a:rPr lang="en-US" altLang="ko-KR" dirty="0"/>
              <a:t>GAN, ...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7A8DB-5DE7-41BB-A3AB-7BFF4E10E0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6229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0F6C9-79C2-4228-94F7-FEEAC70C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014AA0-AC35-44EF-8476-12CCF38D3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FB2600-7D23-4D21-B4C7-E93BA9E44E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388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t" id="{80E987BB-C28B-4653-B373-628BAF32D691}" vid="{663B2C82-A4D7-4907-B96B-9721AB1598C1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GF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I">
  <a:themeElements>
    <a:clrScheme name="">
      <a:dk1>
        <a:srgbClr val="000000"/>
      </a:dk1>
      <a:lt1>
        <a:srgbClr val="EAEAE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3F3F3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연구소2004">
      <a:majorFont>
        <a:latin typeface="HY헤드라인M"/>
        <a:ea typeface="HY헤드라인M"/>
        <a:cs typeface=""/>
      </a:majorFont>
      <a:minorFont>
        <a:latin typeface="Book Antiqu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연구소2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 w="28575">
          <a:solidFill>
            <a:srgbClr val="FF0000"/>
          </a:solidFill>
        </a:ln>
      </a:spPr>
      <a:bodyPr wrap="square" lIns="108000" rIns="108000" rtlCol="0" anchor="t">
        <a:noAutofit/>
      </a:bodyPr>
      <a:lstStyle>
        <a:defPPr marL="180975" indent="-180975" latinLnBrk="0">
          <a:buFont typeface="Arial" panose="020B0604020202020204" pitchFamily="34" charset="0"/>
          <a:buChar char="•"/>
          <a:defRPr b="1" dirty="0" err="1" smtClean="0">
            <a:latin typeface="맑은 고딕" pitchFamily="50" charset="-127"/>
            <a:ea typeface="맑은 고딕" pitchFamily="50" charset="-127"/>
          </a:defRPr>
        </a:defPPr>
      </a:lstStyle>
    </a:sp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2">
  <a:themeElements>
    <a:clrScheme name="Custom 23">
      <a:dk1>
        <a:sysClr val="windowText" lastClr="000000"/>
      </a:dk1>
      <a:lt1>
        <a:srgbClr val="FFFFFF"/>
      </a:lt1>
      <a:dk2>
        <a:srgbClr val="7DA100"/>
      </a:dk2>
      <a:lt2>
        <a:srgbClr val="FBE5B4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808000"/>
      </a:accent5>
      <a:accent6>
        <a:srgbClr val="BF7B1B"/>
      </a:accent6>
      <a:hlink>
        <a:srgbClr val="99350B"/>
      </a:hlink>
      <a:folHlink>
        <a:srgbClr val="785140"/>
      </a:folHlink>
    </a:clrScheme>
    <a:fontScheme name="1_board 2-14-08 ops revi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38100">
          <a:solidFill>
            <a:schemeClr val="tx2"/>
          </a:solidFill>
          <a:round/>
          <a:headEnd/>
          <a:tailEnd/>
        </a:ln>
        <a:effectLst>
          <a:outerShdw dist="38100" dir="2700000" rotWithShape="0">
            <a:srgbClr val="808080">
              <a:alpha val="42999"/>
            </a:srgbClr>
          </a:outerShdw>
        </a:effectLst>
      </a:spPr>
      <a:bodyPr lIns="0" tIns="0" rIns="0" bIns="0" rtlCol="0" anchor="ctr">
        <a:normAutofit/>
      </a:bodyPr>
      <a:lstStyle>
        <a:defPPr algn="ctr" fontAlgn="base" latinLnBrk="0">
          <a:spcBef>
            <a:spcPct val="0"/>
          </a:spcBef>
          <a:spcAft>
            <a:spcPts val="600"/>
          </a:spcAft>
          <a:defRPr sz="1400" dirty="0" err="1" smtClean="0">
            <a:solidFill>
              <a:srgbClr val="404040"/>
            </a:solidFill>
            <a:latin typeface="Arial Rounded MT Bold" pitchFamily="34" charset="0"/>
            <a:ea typeface="맑은 고딕" pitchFamily="50" charset="-127"/>
            <a:cs typeface="Arial" pitchFamily="34" charset="0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board 2-14-08 ops review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1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2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3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4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99C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6">
        <a:dk1>
          <a:srgbClr val="000000"/>
        </a:dk1>
        <a:lt1>
          <a:srgbClr val="FFFFFF"/>
        </a:lt1>
        <a:dk2>
          <a:srgbClr val="2D88B5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2" id="{B2ECE433-E4F8-4129-99D0-4E66960E6DAA}" vid="{4593240A-3A26-4FA8-9A31-151FB7187F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</Template>
  <TotalTime>5151</TotalTime>
  <Words>705</Words>
  <Application>Microsoft Office PowerPoint</Application>
  <PresentationFormat>와이드스크린</PresentationFormat>
  <Paragraphs>124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19</vt:i4>
      </vt:variant>
    </vt:vector>
  </HeadingPairs>
  <TitlesOfParts>
    <vt:vector size="38" baseType="lpstr">
      <vt:lpstr>HY헤드라인M</vt:lpstr>
      <vt:lpstr>굴림</vt:lpstr>
      <vt:lpstr>맑은 고딕</vt:lpstr>
      <vt:lpstr>Arial</vt:lpstr>
      <vt:lpstr>Arial Rounded MT Bold</vt:lpstr>
      <vt:lpstr>Book Antiqua</vt:lpstr>
      <vt:lpstr>Cambria Math</vt:lpstr>
      <vt:lpstr>Times New Roman</vt:lpstr>
      <vt:lpstr>Verdana</vt:lpstr>
      <vt:lpstr>Wingdings</vt:lpstr>
      <vt:lpstr>tt</vt:lpstr>
      <vt:lpstr>1_GF서식</vt:lpstr>
      <vt:lpstr>Office 테마</vt:lpstr>
      <vt:lpstr>1_Office 테마</vt:lpstr>
      <vt:lpstr>2_Office 테마</vt:lpstr>
      <vt:lpstr>4_Office 테마</vt:lpstr>
      <vt:lpstr>BI</vt:lpstr>
      <vt:lpstr>6_Office 테마</vt:lpstr>
      <vt:lpstr>t2</vt:lpstr>
      <vt:lpstr>Lab 5: Generative Models &lt;삼성 AI 전문가 교육과정&gt; 실습 서울대학교 바이오지능 연구실 (장병탁 교수) 최원석, 김윤성 2022.06.09</vt:lpstr>
      <vt:lpstr>Generative Models</vt:lpstr>
      <vt:lpstr>Generative Models(생성 모델)</vt:lpstr>
      <vt:lpstr>Generative Models(생성 모델)</vt:lpstr>
      <vt:lpstr>Generative Models(생성 모델)</vt:lpstr>
      <vt:lpstr>Variational Autoencoder</vt:lpstr>
      <vt:lpstr>Variational Autoencoder</vt:lpstr>
      <vt:lpstr>Generative Models(생성 모델)</vt:lpstr>
      <vt:lpstr>Generative Adversarial Network</vt:lpstr>
      <vt:lpstr>Adversarial Networks</vt:lpstr>
      <vt:lpstr>각 신경망의 목표</vt:lpstr>
      <vt:lpstr>알고리즘</vt:lpstr>
      <vt:lpstr>Conditional GAN (cGAN)</vt:lpstr>
      <vt:lpstr>Conditional GAN (cGAN)</vt:lpstr>
      <vt:lpstr>Vanilla GAN의 학습 불안정성</vt:lpstr>
      <vt:lpstr>GAN zoo</vt:lpstr>
      <vt:lpstr>GAN – Cross-domain</vt:lpstr>
      <vt:lpstr>GAN – Super(Hyper) Resolution Image</vt:lpstr>
      <vt:lpstr>Codes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</dc:creator>
  <cp:lastModifiedBy>원석</cp:lastModifiedBy>
  <cp:revision>484</cp:revision>
  <cp:lastPrinted>2017-08-21T06:06:43Z</cp:lastPrinted>
  <dcterms:created xsi:type="dcterms:W3CDTF">2015-02-23T05:17:01Z</dcterms:created>
  <dcterms:modified xsi:type="dcterms:W3CDTF">2022-06-05T14:19:40Z</dcterms:modified>
</cp:coreProperties>
</file>